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6" r:id="rId5"/>
    <p:sldId id="346" r:id="rId6"/>
    <p:sldId id="347" r:id="rId7"/>
    <p:sldId id="348" r:id="rId8"/>
    <p:sldId id="349" r:id="rId9"/>
    <p:sldId id="350" r:id="rId10"/>
    <p:sldId id="351" r:id="rId11"/>
    <p:sldId id="315" r:id="rId12"/>
    <p:sldId id="360" r:id="rId13"/>
    <p:sldId id="314" r:id="rId14"/>
    <p:sldId id="278" r:id="rId15"/>
    <p:sldId id="362" r:id="rId16"/>
    <p:sldId id="285" r:id="rId17"/>
    <p:sldId id="280" r:id="rId18"/>
    <p:sldId id="316" r:id="rId19"/>
    <p:sldId id="317" r:id="rId20"/>
    <p:sldId id="292" r:id="rId21"/>
    <p:sldId id="335" r:id="rId22"/>
    <p:sldId id="336" r:id="rId23"/>
    <p:sldId id="321" r:id="rId24"/>
    <p:sldId id="272" r:id="rId25"/>
    <p:sldId id="331" r:id="rId26"/>
    <p:sldId id="361" r:id="rId27"/>
    <p:sldId id="343" r:id="rId28"/>
    <p:sldId id="309" r:id="rId29"/>
    <p:sldId id="345" r:id="rId30"/>
    <p:sldId id="301" r:id="rId31"/>
    <p:sldId id="363" r:id="rId32"/>
    <p:sldId id="276" r:id="rId33"/>
    <p:sldId id="364" r:id="rId34"/>
    <p:sldId id="281" r:id="rId35"/>
    <p:sldId id="358" r:id="rId36"/>
    <p:sldId id="352" r:id="rId37"/>
    <p:sldId id="357" r:id="rId38"/>
    <p:sldId id="298" r:id="rId39"/>
  </p:sldIdLst>
  <p:sldSz cx="9144000" cy="6858000" type="screen4x3"/>
  <p:notesSz cx="6765925" cy="9867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17" autoAdjust="0"/>
  </p:normalViewPr>
  <p:slideViewPr>
    <p:cSldViewPr>
      <p:cViewPr>
        <p:scale>
          <a:sx n="75" d="100"/>
          <a:sy n="75" d="100"/>
        </p:scale>
        <p:origin x="-1944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9CCF62-4D03-429E-BB4C-CF15266E6B84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GB"/>
        </a:p>
      </dgm:t>
    </dgm:pt>
    <dgm:pt modelId="{AA4A8FE7-A305-463B-8565-D413D891C1CE}">
      <dgm:prSet phldrT="[Text]" phldr="1"/>
      <dgm:spPr/>
      <dgm:t>
        <a:bodyPr/>
        <a:lstStyle/>
        <a:p>
          <a:endParaRPr lang="en-GB"/>
        </a:p>
      </dgm:t>
    </dgm:pt>
    <dgm:pt modelId="{952A8BFD-384F-461A-A72C-52346CEEBBC3}" type="parTrans" cxnId="{A2279F45-AF7C-4FC7-92FF-176604C367C9}">
      <dgm:prSet/>
      <dgm:spPr/>
      <dgm:t>
        <a:bodyPr/>
        <a:lstStyle/>
        <a:p>
          <a:endParaRPr lang="en-GB"/>
        </a:p>
      </dgm:t>
    </dgm:pt>
    <dgm:pt modelId="{64B8ACC7-8C28-48B5-9921-F7035A7C1F89}" type="sibTrans" cxnId="{A2279F45-AF7C-4FC7-92FF-176604C367C9}">
      <dgm:prSet/>
      <dgm:spPr/>
      <dgm:t>
        <a:bodyPr/>
        <a:lstStyle/>
        <a:p>
          <a:endParaRPr lang="en-GB"/>
        </a:p>
      </dgm:t>
    </dgm:pt>
    <dgm:pt modelId="{368E06AF-9FE5-46A3-B282-6A1DD15D9D3E}">
      <dgm:prSet phldrT="[Text]" phldr="1"/>
      <dgm:spPr/>
      <dgm:t>
        <a:bodyPr/>
        <a:lstStyle/>
        <a:p>
          <a:endParaRPr lang="en-GB"/>
        </a:p>
      </dgm:t>
    </dgm:pt>
    <dgm:pt modelId="{7339CA40-7A56-4FDC-A128-D2DB6A23FFFB}" type="parTrans" cxnId="{7944A4DB-5726-4212-883A-E2E3815AC598}">
      <dgm:prSet/>
      <dgm:spPr/>
      <dgm:t>
        <a:bodyPr/>
        <a:lstStyle/>
        <a:p>
          <a:endParaRPr lang="en-GB"/>
        </a:p>
      </dgm:t>
    </dgm:pt>
    <dgm:pt modelId="{778D2F6B-87C4-4575-AD71-84E61049AD54}" type="sibTrans" cxnId="{7944A4DB-5726-4212-883A-E2E3815AC598}">
      <dgm:prSet/>
      <dgm:spPr/>
      <dgm:t>
        <a:bodyPr/>
        <a:lstStyle/>
        <a:p>
          <a:endParaRPr lang="en-GB"/>
        </a:p>
      </dgm:t>
    </dgm:pt>
    <dgm:pt modelId="{2ADF58E3-0839-4715-B4FD-D0DCF5D86960}">
      <dgm:prSet phldrT="[Text]" phldr="1"/>
      <dgm:spPr/>
      <dgm:t>
        <a:bodyPr/>
        <a:lstStyle/>
        <a:p>
          <a:endParaRPr lang="en-GB"/>
        </a:p>
      </dgm:t>
    </dgm:pt>
    <dgm:pt modelId="{8928A4DC-58A8-4201-A1FE-27E07745BB1B}" type="parTrans" cxnId="{B8BDD293-F8C3-48E1-9378-6A72965C5A03}">
      <dgm:prSet/>
      <dgm:spPr/>
      <dgm:t>
        <a:bodyPr/>
        <a:lstStyle/>
        <a:p>
          <a:endParaRPr lang="en-GB"/>
        </a:p>
      </dgm:t>
    </dgm:pt>
    <dgm:pt modelId="{FB2D8F2D-E19C-428A-8AB1-479F128BCE88}" type="sibTrans" cxnId="{B8BDD293-F8C3-48E1-9378-6A72965C5A03}">
      <dgm:prSet/>
      <dgm:spPr/>
      <dgm:t>
        <a:bodyPr/>
        <a:lstStyle/>
        <a:p>
          <a:endParaRPr lang="en-GB"/>
        </a:p>
      </dgm:t>
    </dgm:pt>
    <dgm:pt modelId="{33F822F2-4743-402B-B41F-BFBE3B21D50C}">
      <dgm:prSet phldrT="[Text]" phldr="1"/>
      <dgm:spPr/>
      <dgm:t>
        <a:bodyPr/>
        <a:lstStyle/>
        <a:p>
          <a:endParaRPr lang="en-GB"/>
        </a:p>
      </dgm:t>
    </dgm:pt>
    <dgm:pt modelId="{02314BC4-CF5C-48F0-9F9E-F27599A74372}" type="parTrans" cxnId="{2002E1F9-056D-4F74-8AE1-2B7B8A5FE1C0}">
      <dgm:prSet/>
      <dgm:spPr/>
      <dgm:t>
        <a:bodyPr/>
        <a:lstStyle/>
        <a:p>
          <a:endParaRPr lang="en-GB"/>
        </a:p>
      </dgm:t>
    </dgm:pt>
    <dgm:pt modelId="{5EA10E89-C66C-4C23-8254-7049F47D9045}" type="sibTrans" cxnId="{2002E1F9-056D-4F74-8AE1-2B7B8A5FE1C0}">
      <dgm:prSet/>
      <dgm:spPr/>
      <dgm:t>
        <a:bodyPr/>
        <a:lstStyle/>
        <a:p>
          <a:endParaRPr lang="en-GB"/>
        </a:p>
      </dgm:t>
    </dgm:pt>
    <dgm:pt modelId="{2BC660FB-4040-4C7A-9D19-F71B11F4FFCA}">
      <dgm:prSet phldrT="[Text]" phldr="1"/>
      <dgm:spPr/>
      <dgm:t>
        <a:bodyPr/>
        <a:lstStyle/>
        <a:p>
          <a:endParaRPr lang="en-GB"/>
        </a:p>
      </dgm:t>
    </dgm:pt>
    <dgm:pt modelId="{12A9CE3E-507A-4930-A749-9F07266AFBE7}" type="parTrans" cxnId="{A400FB59-DA5F-4FAD-B9B9-7F32888AD8CF}">
      <dgm:prSet/>
      <dgm:spPr/>
      <dgm:t>
        <a:bodyPr/>
        <a:lstStyle/>
        <a:p>
          <a:endParaRPr lang="en-GB"/>
        </a:p>
      </dgm:t>
    </dgm:pt>
    <dgm:pt modelId="{1434C3E0-05E9-4D84-A712-1770D6E0EFD5}" type="sibTrans" cxnId="{A400FB59-DA5F-4FAD-B9B9-7F32888AD8CF}">
      <dgm:prSet/>
      <dgm:spPr/>
      <dgm:t>
        <a:bodyPr/>
        <a:lstStyle/>
        <a:p>
          <a:endParaRPr lang="en-GB"/>
        </a:p>
      </dgm:t>
    </dgm:pt>
    <dgm:pt modelId="{18689780-D817-4A18-9AC8-819A1FC7A934}" type="pres">
      <dgm:prSet presAssocID="{309CCF62-4D03-429E-BB4C-CF15266E6B8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8C3475F-60CB-45C0-9E4D-0B8C10FD89F4}" type="pres">
      <dgm:prSet presAssocID="{AA4A8FE7-A305-463B-8565-D413D891C1CE}" presName="centerShape" presStyleLbl="node0" presStyleIdx="0" presStyleCnt="1"/>
      <dgm:spPr/>
      <dgm:t>
        <a:bodyPr/>
        <a:lstStyle/>
        <a:p>
          <a:endParaRPr lang="en-GB"/>
        </a:p>
      </dgm:t>
    </dgm:pt>
    <dgm:pt modelId="{2063334D-FAB3-4A06-AA21-DDC24AEC470D}" type="pres">
      <dgm:prSet presAssocID="{7339CA40-7A56-4FDC-A128-D2DB6A23FFFB}" presName="Name9" presStyleLbl="parChTrans1D2" presStyleIdx="0" presStyleCnt="4"/>
      <dgm:spPr/>
      <dgm:t>
        <a:bodyPr/>
        <a:lstStyle/>
        <a:p>
          <a:endParaRPr lang="en-GB"/>
        </a:p>
      </dgm:t>
    </dgm:pt>
    <dgm:pt modelId="{85018AA6-291A-4C40-A167-13CE90A9784C}" type="pres">
      <dgm:prSet presAssocID="{7339CA40-7A56-4FDC-A128-D2DB6A23FFFB}" presName="connTx" presStyleLbl="parChTrans1D2" presStyleIdx="0" presStyleCnt="4"/>
      <dgm:spPr/>
      <dgm:t>
        <a:bodyPr/>
        <a:lstStyle/>
        <a:p>
          <a:endParaRPr lang="en-GB"/>
        </a:p>
      </dgm:t>
    </dgm:pt>
    <dgm:pt modelId="{DEEB8189-28DD-40EE-91A3-BA63E1360A8D}" type="pres">
      <dgm:prSet presAssocID="{368E06AF-9FE5-46A3-B282-6A1DD15D9D3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90AFCD4-FA8A-4197-9746-8AF8A0B879D1}" type="pres">
      <dgm:prSet presAssocID="{8928A4DC-58A8-4201-A1FE-27E07745BB1B}" presName="Name9" presStyleLbl="parChTrans1D2" presStyleIdx="1" presStyleCnt="4"/>
      <dgm:spPr/>
      <dgm:t>
        <a:bodyPr/>
        <a:lstStyle/>
        <a:p>
          <a:endParaRPr lang="en-GB"/>
        </a:p>
      </dgm:t>
    </dgm:pt>
    <dgm:pt modelId="{56E30A13-074B-4BA4-A9CA-6B0EBC4FA8C7}" type="pres">
      <dgm:prSet presAssocID="{8928A4DC-58A8-4201-A1FE-27E07745BB1B}" presName="connTx" presStyleLbl="parChTrans1D2" presStyleIdx="1" presStyleCnt="4"/>
      <dgm:spPr/>
      <dgm:t>
        <a:bodyPr/>
        <a:lstStyle/>
        <a:p>
          <a:endParaRPr lang="en-GB"/>
        </a:p>
      </dgm:t>
    </dgm:pt>
    <dgm:pt modelId="{0350E4F3-196A-465A-8E97-B2D46BD8391C}" type="pres">
      <dgm:prSet presAssocID="{2ADF58E3-0839-4715-B4FD-D0DCF5D8696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8B919C1-064A-4E68-9F14-52254DCDF11C}" type="pres">
      <dgm:prSet presAssocID="{02314BC4-CF5C-48F0-9F9E-F27599A74372}" presName="Name9" presStyleLbl="parChTrans1D2" presStyleIdx="2" presStyleCnt="4"/>
      <dgm:spPr/>
      <dgm:t>
        <a:bodyPr/>
        <a:lstStyle/>
        <a:p>
          <a:endParaRPr lang="en-GB"/>
        </a:p>
      </dgm:t>
    </dgm:pt>
    <dgm:pt modelId="{323F8E58-AA61-4569-ABC7-4479D29B71A4}" type="pres">
      <dgm:prSet presAssocID="{02314BC4-CF5C-48F0-9F9E-F27599A74372}" presName="connTx" presStyleLbl="parChTrans1D2" presStyleIdx="2" presStyleCnt="4"/>
      <dgm:spPr/>
      <dgm:t>
        <a:bodyPr/>
        <a:lstStyle/>
        <a:p>
          <a:endParaRPr lang="en-GB"/>
        </a:p>
      </dgm:t>
    </dgm:pt>
    <dgm:pt modelId="{F2C892DA-9293-42FD-9F95-C88094AB64B9}" type="pres">
      <dgm:prSet presAssocID="{33F822F2-4743-402B-B41F-BFBE3B21D50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E25D8B0-01ED-4CDC-A444-CF705B1CD2FA}" type="pres">
      <dgm:prSet presAssocID="{12A9CE3E-507A-4930-A749-9F07266AFBE7}" presName="Name9" presStyleLbl="parChTrans1D2" presStyleIdx="3" presStyleCnt="4"/>
      <dgm:spPr/>
      <dgm:t>
        <a:bodyPr/>
        <a:lstStyle/>
        <a:p>
          <a:endParaRPr lang="en-GB"/>
        </a:p>
      </dgm:t>
    </dgm:pt>
    <dgm:pt modelId="{82135901-0A82-4E75-A5AB-08BF3DA1FC9A}" type="pres">
      <dgm:prSet presAssocID="{12A9CE3E-507A-4930-A749-9F07266AFBE7}" presName="connTx" presStyleLbl="parChTrans1D2" presStyleIdx="3" presStyleCnt="4"/>
      <dgm:spPr/>
      <dgm:t>
        <a:bodyPr/>
        <a:lstStyle/>
        <a:p>
          <a:endParaRPr lang="en-GB"/>
        </a:p>
      </dgm:t>
    </dgm:pt>
    <dgm:pt modelId="{9D6F9D6F-E7DA-4A98-B6D2-8183B1CA77C3}" type="pres">
      <dgm:prSet presAssocID="{2BC660FB-4040-4C7A-9D19-F71B11F4FFC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4E54D28-E5E3-4E46-A1B4-B6E651FAB28C}" type="presOf" srcId="{02314BC4-CF5C-48F0-9F9E-F27599A74372}" destId="{323F8E58-AA61-4569-ABC7-4479D29B71A4}" srcOrd="1" destOrd="0" presId="urn:microsoft.com/office/officeart/2005/8/layout/radial1"/>
    <dgm:cxn modelId="{B8BDD293-F8C3-48E1-9378-6A72965C5A03}" srcId="{AA4A8FE7-A305-463B-8565-D413D891C1CE}" destId="{2ADF58E3-0839-4715-B4FD-D0DCF5D86960}" srcOrd="1" destOrd="0" parTransId="{8928A4DC-58A8-4201-A1FE-27E07745BB1B}" sibTransId="{FB2D8F2D-E19C-428A-8AB1-479F128BCE88}"/>
    <dgm:cxn modelId="{49FF297A-C1DC-423E-9FE6-D56544CCFEAA}" type="presOf" srcId="{AA4A8FE7-A305-463B-8565-D413D891C1CE}" destId="{B8C3475F-60CB-45C0-9E4D-0B8C10FD89F4}" srcOrd="0" destOrd="0" presId="urn:microsoft.com/office/officeart/2005/8/layout/radial1"/>
    <dgm:cxn modelId="{73257061-9577-41F7-AFDD-B3A523966E75}" type="presOf" srcId="{8928A4DC-58A8-4201-A1FE-27E07745BB1B}" destId="{56E30A13-074B-4BA4-A9CA-6B0EBC4FA8C7}" srcOrd="1" destOrd="0" presId="urn:microsoft.com/office/officeart/2005/8/layout/radial1"/>
    <dgm:cxn modelId="{58C9F737-009E-47F7-B72E-D7D235E2E7D1}" type="presOf" srcId="{8928A4DC-58A8-4201-A1FE-27E07745BB1B}" destId="{590AFCD4-FA8A-4197-9746-8AF8A0B879D1}" srcOrd="0" destOrd="0" presId="urn:microsoft.com/office/officeart/2005/8/layout/radial1"/>
    <dgm:cxn modelId="{FAB5A164-24A9-49F4-90E9-3F0C44C3954D}" type="presOf" srcId="{2ADF58E3-0839-4715-B4FD-D0DCF5D86960}" destId="{0350E4F3-196A-465A-8E97-B2D46BD8391C}" srcOrd="0" destOrd="0" presId="urn:microsoft.com/office/officeart/2005/8/layout/radial1"/>
    <dgm:cxn modelId="{0F373DA0-1F8A-4332-90F7-D2EF3B6F1B7F}" type="presOf" srcId="{33F822F2-4743-402B-B41F-BFBE3B21D50C}" destId="{F2C892DA-9293-42FD-9F95-C88094AB64B9}" srcOrd="0" destOrd="0" presId="urn:microsoft.com/office/officeart/2005/8/layout/radial1"/>
    <dgm:cxn modelId="{CB72A17D-D57F-4C66-8E86-45B9FA494F0E}" type="presOf" srcId="{368E06AF-9FE5-46A3-B282-6A1DD15D9D3E}" destId="{DEEB8189-28DD-40EE-91A3-BA63E1360A8D}" srcOrd="0" destOrd="0" presId="urn:microsoft.com/office/officeart/2005/8/layout/radial1"/>
    <dgm:cxn modelId="{7944A4DB-5726-4212-883A-E2E3815AC598}" srcId="{AA4A8FE7-A305-463B-8565-D413D891C1CE}" destId="{368E06AF-9FE5-46A3-B282-6A1DD15D9D3E}" srcOrd="0" destOrd="0" parTransId="{7339CA40-7A56-4FDC-A128-D2DB6A23FFFB}" sibTransId="{778D2F6B-87C4-4575-AD71-84E61049AD54}"/>
    <dgm:cxn modelId="{D34CF601-503D-4450-9085-0881EBB45EE4}" type="presOf" srcId="{7339CA40-7A56-4FDC-A128-D2DB6A23FFFB}" destId="{2063334D-FAB3-4A06-AA21-DDC24AEC470D}" srcOrd="0" destOrd="0" presId="urn:microsoft.com/office/officeart/2005/8/layout/radial1"/>
    <dgm:cxn modelId="{F5BEF9FD-2C18-4F87-834D-A7E17E64272F}" type="presOf" srcId="{12A9CE3E-507A-4930-A749-9F07266AFBE7}" destId="{3E25D8B0-01ED-4CDC-A444-CF705B1CD2FA}" srcOrd="0" destOrd="0" presId="urn:microsoft.com/office/officeart/2005/8/layout/radial1"/>
    <dgm:cxn modelId="{2002E1F9-056D-4F74-8AE1-2B7B8A5FE1C0}" srcId="{AA4A8FE7-A305-463B-8565-D413D891C1CE}" destId="{33F822F2-4743-402B-B41F-BFBE3B21D50C}" srcOrd="2" destOrd="0" parTransId="{02314BC4-CF5C-48F0-9F9E-F27599A74372}" sibTransId="{5EA10E89-C66C-4C23-8254-7049F47D9045}"/>
    <dgm:cxn modelId="{A2279F45-AF7C-4FC7-92FF-176604C367C9}" srcId="{309CCF62-4D03-429E-BB4C-CF15266E6B84}" destId="{AA4A8FE7-A305-463B-8565-D413D891C1CE}" srcOrd="0" destOrd="0" parTransId="{952A8BFD-384F-461A-A72C-52346CEEBBC3}" sibTransId="{64B8ACC7-8C28-48B5-9921-F7035A7C1F89}"/>
    <dgm:cxn modelId="{78D0B155-C293-4B5E-9E82-32A18E2774CE}" type="presOf" srcId="{12A9CE3E-507A-4930-A749-9F07266AFBE7}" destId="{82135901-0A82-4E75-A5AB-08BF3DA1FC9A}" srcOrd="1" destOrd="0" presId="urn:microsoft.com/office/officeart/2005/8/layout/radial1"/>
    <dgm:cxn modelId="{8D3EB197-E18D-4633-8C7E-B1E36C86CA5F}" type="presOf" srcId="{02314BC4-CF5C-48F0-9F9E-F27599A74372}" destId="{88B919C1-064A-4E68-9F14-52254DCDF11C}" srcOrd="0" destOrd="0" presId="urn:microsoft.com/office/officeart/2005/8/layout/radial1"/>
    <dgm:cxn modelId="{E6C9BC1C-57F1-4871-A4DC-C4ECCD59414B}" type="presOf" srcId="{7339CA40-7A56-4FDC-A128-D2DB6A23FFFB}" destId="{85018AA6-291A-4C40-A167-13CE90A9784C}" srcOrd="1" destOrd="0" presId="urn:microsoft.com/office/officeart/2005/8/layout/radial1"/>
    <dgm:cxn modelId="{6EF43B90-4EE5-42CB-B531-E6F58E2A4AD2}" type="presOf" srcId="{2BC660FB-4040-4C7A-9D19-F71B11F4FFCA}" destId="{9D6F9D6F-E7DA-4A98-B6D2-8183B1CA77C3}" srcOrd="0" destOrd="0" presId="urn:microsoft.com/office/officeart/2005/8/layout/radial1"/>
    <dgm:cxn modelId="{3DC8E434-82FF-4B68-9E8E-E4A59F1AFE37}" type="presOf" srcId="{309CCF62-4D03-429E-BB4C-CF15266E6B84}" destId="{18689780-D817-4A18-9AC8-819A1FC7A934}" srcOrd="0" destOrd="0" presId="urn:microsoft.com/office/officeart/2005/8/layout/radial1"/>
    <dgm:cxn modelId="{A400FB59-DA5F-4FAD-B9B9-7F32888AD8CF}" srcId="{AA4A8FE7-A305-463B-8565-D413D891C1CE}" destId="{2BC660FB-4040-4C7A-9D19-F71B11F4FFCA}" srcOrd="3" destOrd="0" parTransId="{12A9CE3E-507A-4930-A749-9F07266AFBE7}" sibTransId="{1434C3E0-05E9-4D84-A712-1770D6E0EFD5}"/>
    <dgm:cxn modelId="{3B8792C8-1ACA-41E9-8DEB-2C214980AC67}" type="presParOf" srcId="{18689780-D817-4A18-9AC8-819A1FC7A934}" destId="{B8C3475F-60CB-45C0-9E4D-0B8C10FD89F4}" srcOrd="0" destOrd="0" presId="urn:microsoft.com/office/officeart/2005/8/layout/radial1"/>
    <dgm:cxn modelId="{88E8D786-B625-416C-B345-A52B1F5CE7AE}" type="presParOf" srcId="{18689780-D817-4A18-9AC8-819A1FC7A934}" destId="{2063334D-FAB3-4A06-AA21-DDC24AEC470D}" srcOrd="1" destOrd="0" presId="urn:microsoft.com/office/officeart/2005/8/layout/radial1"/>
    <dgm:cxn modelId="{F404C629-A477-42CD-BE0C-94EEDF230089}" type="presParOf" srcId="{2063334D-FAB3-4A06-AA21-DDC24AEC470D}" destId="{85018AA6-291A-4C40-A167-13CE90A9784C}" srcOrd="0" destOrd="0" presId="urn:microsoft.com/office/officeart/2005/8/layout/radial1"/>
    <dgm:cxn modelId="{4F63F1F3-C781-44B7-A947-89D7D31683E6}" type="presParOf" srcId="{18689780-D817-4A18-9AC8-819A1FC7A934}" destId="{DEEB8189-28DD-40EE-91A3-BA63E1360A8D}" srcOrd="2" destOrd="0" presId="urn:microsoft.com/office/officeart/2005/8/layout/radial1"/>
    <dgm:cxn modelId="{20908BD9-49F7-40DF-AB2F-9DDFBBA820A5}" type="presParOf" srcId="{18689780-D817-4A18-9AC8-819A1FC7A934}" destId="{590AFCD4-FA8A-4197-9746-8AF8A0B879D1}" srcOrd="3" destOrd="0" presId="urn:microsoft.com/office/officeart/2005/8/layout/radial1"/>
    <dgm:cxn modelId="{F76E2569-499B-4781-B5C4-F2F31D32B204}" type="presParOf" srcId="{590AFCD4-FA8A-4197-9746-8AF8A0B879D1}" destId="{56E30A13-074B-4BA4-A9CA-6B0EBC4FA8C7}" srcOrd="0" destOrd="0" presId="urn:microsoft.com/office/officeart/2005/8/layout/radial1"/>
    <dgm:cxn modelId="{0A102878-FA78-4459-80BF-0F237DBB4F8A}" type="presParOf" srcId="{18689780-D817-4A18-9AC8-819A1FC7A934}" destId="{0350E4F3-196A-465A-8E97-B2D46BD8391C}" srcOrd="4" destOrd="0" presId="urn:microsoft.com/office/officeart/2005/8/layout/radial1"/>
    <dgm:cxn modelId="{D58FD0C3-A87E-48DB-B393-380B82D81310}" type="presParOf" srcId="{18689780-D817-4A18-9AC8-819A1FC7A934}" destId="{88B919C1-064A-4E68-9F14-52254DCDF11C}" srcOrd="5" destOrd="0" presId="urn:microsoft.com/office/officeart/2005/8/layout/radial1"/>
    <dgm:cxn modelId="{EA90BCFE-2635-49E3-9F76-BAFE8E66B9A1}" type="presParOf" srcId="{88B919C1-064A-4E68-9F14-52254DCDF11C}" destId="{323F8E58-AA61-4569-ABC7-4479D29B71A4}" srcOrd="0" destOrd="0" presId="urn:microsoft.com/office/officeart/2005/8/layout/radial1"/>
    <dgm:cxn modelId="{B81240DB-E1C0-489F-B0DF-8776B55EA445}" type="presParOf" srcId="{18689780-D817-4A18-9AC8-819A1FC7A934}" destId="{F2C892DA-9293-42FD-9F95-C88094AB64B9}" srcOrd="6" destOrd="0" presId="urn:microsoft.com/office/officeart/2005/8/layout/radial1"/>
    <dgm:cxn modelId="{6D1CCE03-666A-4E52-A727-B06D0EB0D414}" type="presParOf" srcId="{18689780-D817-4A18-9AC8-819A1FC7A934}" destId="{3E25D8B0-01ED-4CDC-A444-CF705B1CD2FA}" srcOrd="7" destOrd="0" presId="urn:microsoft.com/office/officeart/2005/8/layout/radial1"/>
    <dgm:cxn modelId="{21915113-EA78-490E-8D3C-B2FCD23305E9}" type="presParOf" srcId="{3E25D8B0-01ED-4CDC-A444-CF705B1CD2FA}" destId="{82135901-0A82-4E75-A5AB-08BF3DA1FC9A}" srcOrd="0" destOrd="0" presId="urn:microsoft.com/office/officeart/2005/8/layout/radial1"/>
    <dgm:cxn modelId="{7E63AC4D-FFDA-40F5-802B-0247C5C8A83A}" type="presParOf" srcId="{18689780-D817-4A18-9AC8-819A1FC7A934}" destId="{9D6F9D6F-E7DA-4A98-B6D2-8183B1CA77C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C3475F-60CB-45C0-9E4D-0B8C10FD89F4}">
      <dsp:nvSpPr>
        <dsp:cNvPr id="0" name=""/>
        <dsp:cNvSpPr/>
      </dsp:nvSpPr>
      <dsp:spPr>
        <a:xfrm>
          <a:off x="1459259" y="1702941"/>
          <a:ext cx="1120080" cy="11200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500" kern="1200"/>
        </a:p>
      </dsp:txBody>
      <dsp:txXfrm>
        <a:off x="1623291" y="1866973"/>
        <a:ext cx="792016" cy="792016"/>
      </dsp:txXfrm>
    </dsp:sp>
    <dsp:sp modelId="{2063334D-FAB3-4A06-AA21-DDC24AEC470D}">
      <dsp:nvSpPr>
        <dsp:cNvPr id="0" name=""/>
        <dsp:cNvSpPr/>
      </dsp:nvSpPr>
      <dsp:spPr>
        <a:xfrm rot="16200000">
          <a:off x="1850622" y="1509302"/>
          <a:ext cx="337354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337354" y="249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010866" y="1525830"/>
        <a:ext cx="16867" cy="16867"/>
      </dsp:txXfrm>
    </dsp:sp>
    <dsp:sp modelId="{DEEB8189-28DD-40EE-91A3-BA63E1360A8D}">
      <dsp:nvSpPr>
        <dsp:cNvPr id="0" name=""/>
        <dsp:cNvSpPr/>
      </dsp:nvSpPr>
      <dsp:spPr>
        <a:xfrm>
          <a:off x="1459259" y="245506"/>
          <a:ext cx="1120080" cy="11200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500" kern="1200"/>
        </a:p>
      </dsp:txBody>
      <dsp:txXfrm>
        <a:off x="1623291" y="409538"/>
        <a:ext cx="792016" cy="792016"/>
      </dsp:txXfrm>
    </dsp:sp>
    <dsp:sp modelId="{590AFCD4-FA8A-4197-9746-8AF8A0B879D1}">
      <dsp:nvSpPr>
        <dsp:cNvPr id="0" name=""/>
        <dsp:cNvSpPr/>
      </dsp:nvSpPr>
      <dsp:spPr>
        <a:xfrm>
          <a:off x="2579340" y="2238020"/>
          <a:ext cx="337354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337354" y="249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739583" y="2254547"/>
        <a:ext cx="16867" cy="16867"/>
      </dsp:txXfrm>
    </dsp:sp>
    <dsp:sp modelId="{0350E4F3-196A-465A-8E97-B2D46BD8391C}">
      <dsp:nvSpPr>
        <dsp:cNvPr id="0" name=""/>
        <dsp:cNvSpPr/>
      </dsp:nvSpPr>
      <dsp:spPr>
        <a:xfrm>
          <a:off x="2916695" y="1702941"/>
          <a:ext cx="1120080" cy="11200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500" kern="1200"/>
        </a:p>
      </dsp:txBody>
      <dsp:txXfrm>
        <a:off x="3080727" y="1866973"/>
        <a:ext cx="792016" cy="792016"/>
      </dsp:txXfrm>
    </dsp:sp>
    <dsp:sp modelId="{88B919C1-064A-4E68-9F14-52254DCDF11C}">
      <dsp:nvSpPr>
        <dsp:cNvPr id="0" name=""/>
        <dsp:cNvSpPr/>
      </dsp:nvSpPr>
      <dsp:spPr>
        <a:xfrm rot="5400000">
          <a:off x="1850622" y="2966738"/>
          <a:ext cx="337354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337354" y="249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010866" y="2983265"/>
        <a:ext cx="16867" cy="16867"/>
      </dsp:txXfrm>
    </dsp:sp>
    <dsp:sp modelId="{F2C892DA-9293-42FD-9F95-C88094AB64B9}">
      <dsp:nvSpPr>
        <dsp:cNvPr id="0" name=""/>
        <dsp:cNvSpPr/>
      </dsp:nvSpPr>
      <dsp:spPr>
        <a:xfrm>
          <a:off x="1459259" y="3160376"/>
          <a:ext cx="1120080" cy="11200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500" kern="1200"/>
        </a:p>
      </dsp:txBody>
      <dsp:txXfrm>
        <a:off x="1623291" y="3324408"/>
        <a:ext cx="792016" cy="792016"/>
      </dsp:txXfrm>
    </dsp:sp>
    <dsp:sp modelId="{3E25D8B0-01ED-4CDC-A444-CF705B1CD2FA}">
      <dsp:nvSpPr>
        <dsp:cNvPr id="0" name=""/>
        <dsp:cNvSpPr/>
      </dsp:nvSpPr>
      <dsp:spPr>
        <a:xfrm rot="10800000">
          <a:off x="1121904" y="2238020"/>
          <a:ext cx="337354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337354" y="249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 rot="10800000">
        <a:off x="1282148" y="2254547"/>
        <a:ext cx="16867" cy="16867"/>
      </dsp:txXfrm>
    </dsp:sp>
    <dsp:sp modelId="{9D6F9D6F-E7DA-4A98-B6D2-8183B1CA77C3}">
      <dsp:nvSpPr>
        <dsp:cNvPr id="0" name=""/>
        <dsp:cNvSpPr/>
      </dsp:nvSpPr>
      <dsp:spPr>
        <a:xfrm>
          <a:off x="1824" y="1702941"/>
          <a:ext cx="1120080" cy="11200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500" kern="1200"/>
        </a:p>
      </dsp:txBody>
      <dsp:txXfrm>
        <a:off x="165856" y="1866973"/>
        <a:ext cx="792016" cy="792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32103" cy="49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09" tIns="45255" rIns="90509" bIns="45255" numCol="1" anchor="t" anchorCtr="0" compatLnSpc="1">
            <a:prstTxWarp prst="textNoShape">
              <a:avLst/>
            </a:prstTxWarp>
          </a:bodyPr>
          <a:lstStyle>
            <a:lvl1pPr defTabSz="904879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2310" y="1"/>
            <a:ext cx="2932103" cy="49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09" tIns="45255" rIns="90509" bIns="45255" numCol="1" anchor="t" anchorCtr="0" compatLnSpc="1">
            <a:prstTxWarp prst="textNoShape">
              <a:avLst/>
            </a:prstTxWarp>
          </a:bodyPr>
          <a:lstStyle>
            <a:lvl1pPr algn="r" defTabSz="904879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3510"/>
            <a:ext cx="2932103" cy="49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09" tIns="45255" rIns="90509" bIns="45255" numCol="1" anchor="b" anchorCtr="0" compatLnSpc="1">
            <a:prstTxWarp prst="textNoShape">
              <a:avLst/>
            </a:prstTxWarp>
          </a:bodyPr>
          <a:lstStyle>
            <a:lvl1pPr defTabSz="904879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2310" y="9373510"/>
            <a:ext cx="2932103" cy="49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09" tIns="45255" rIns="90509" bIns="45255" numCol="1" anchor="b" anchorCtr="0" compatLnSpc="1">
            <a:prstTxWarp prst="textNoShape">
              <a:avLst/>
            </a:prstTxWarp>
          </a:bodyPr>
          <a:lstStyle>
            <a:lvl1pPr algn="r" defTabSz="904879">
              <a:defRPr sz="1200"/>
            </a:lvl1pPr>
          </a:lstStyle>
          <a:p>
            <a:pPr>
              <a:defRPr/>
            </a:pPr>
            <a:fld id="{73AD6B96-2FAB-42E2-A799-069189EE7C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113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32103" cy="49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09" tIns="45255" rIns="90509" bIns="45255" numCol="1" anchor="t" anchorCtr="0" compatLnSpc="1">
            <a:prstTxWarp prst="textNoShape">
              <a:avLst/>
            </a:prstTxWarp>
          </a:bodyPr>
          <a:lstStyle>
            <a:lvl1pPr defTabSz="904879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2310" y="1"/>
            <a:ext cx="2932103" cy="49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09" tIns="45255" rIns="90509" bIns="45255" numCol="1" anchor="t" anchorCtr="0" compatLnSpc="1">
            <a:prstTxWarp prst="textNoShape">
              <a:avLst/>
            </a:prstTxWarp>
          </a:bodyPr>
          <a:lstStyle>
            <a:lvl1pPr algn="r" defTabSz="904879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1363"/>
            <a:ext cx="4929187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91" y="4686755"/>
            <a:ext cx="5413345" cy="444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09" tIns="45255" rIns="90509" bIns="452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3510"/>
            <a:ext cx="2932103" cy="49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09" tIns="45255" rIns="90509" bIns="45255" numCol="1" anchor="b" anchorCtr="0" compatLnSpc="1">
            <a:prstTxWarp prst="textNoShape">
              <a:avLst/>
            </a:prstTxWarp>
          </a:bodyPr>
          <a:lstStyle>
            <a:lvl1pPr defTabSz="904879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2310" y="9373510"/>
            <a:ext cx="2932103" cy="49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09" tIns="45255" rIns="90509" bIns="45255" numCol="1" anchor="b" anchorCtr="0" compatLnSpc="1">
            <a:prstTxWarp prst="textNoShape">
              <a:avLst/>
            </a:prstTxWarp>
          </a:bodyPr>
          <a:lstStyle>
            <a:lvl1pPr algn="r" defTabSz="904879">
              <a:defRPr sz="1200"/>
            </a:lvl1pPr>
          </a:lstStyle>
          <a:p>
            <a:pPr>
              <a:defRPr/>
            </a:pPr>
            <a:fld id="{4B783CEB-3824-41BB-8C69-36B12203E5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066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B68181-D74A-4DBA-8947-B213A4B0EE46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DD2134-B4F6-4F63-A899-30E33EDCF6F7}" type="slidenum">
              <a:rPr lang="en-GB" smtClean="0"/>
              <a:pPr/>
              <a:t>2</a:t>
            </a:fld>
            <a:endParaRPr lang="en-GB" smtClean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AF98D-C7F9-4C3B-93A4-C00E5569B4B2}" type="slidenum">
              <a:rPr lang="en-GB" smtClean="0"/>
              <a:pPr/>
              <a:t>10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D08003-3609-473A-A126-B207785AACCA}" type="slidenum">
              <a:rPr lang="en-GB" smtClean="0"/>
              <a:pPr/>
              <a:t>21</a:t>
            </a:fld>
            <a:endParaRPr lang="en-GB" smtClean="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01F89-71E7-46C1-BCE2-ECF6F45A5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E6970-08B8-4AF1-9344-32D0CF73F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C3666-DF2D-4DA9-9A0B-28DCFC418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6D664-1FED-48B7-97C3-FF9E1E96E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63571-1D2D-4EC5-BA82-9D6541EE8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5EFD7-52BC-49FE-AD25-76EB7743E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E80E4-F7D8-44F6-A5E6-173CD4100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8AB05-F096-4388-95E3-269A1B5B7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EDE5D-93D3-465A-A9BB-A14FC07A6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7B3BB-C5E8-49BC-9C2C-64A448436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7002E-6174-4D57-A14B-364375B71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46CFD-09C5-4D4D-9E5A-A67B285E6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53E6F-1282-44D0-B9E0-F9BD2C64A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C8C48-0429-45ED-9BB9-FB6178EB2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265FE-A5B6-42CF-98F8-21AEB45D2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13C02FF-7CCE-4561-A21E-C06F4E290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50" r:id="rId14"/>
    <p:sldLayoutId id="2147483649" r:id="rId15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Fraps\Movies\dinero%20buen%20corazon.av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7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Fraps\Movies\vlc%202010-11-25%2022-55-11-67.avi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341438"/>
            <a:ext cx="3311525" cy="1470025"/>
          </a:xfrm>
        </p:spPr>
        <p:txBody>
          <a:bodyPr/>
          <a:lstStyle/>
          <a:p>
            <a:pPr eaLnBrk="1" hangingPunct="1"/>
            <a:r>
              <a:rPr lang="es-ES" sz="11500" i="1" smtClean="0">
                <a:solidFill>
                  <a:srgbClr val="FF0000"/>
                </a:solidFill>
                <a:latin typeface="Monotype Corsiva" pitchFamily="66" charset="0"/>
              </a:rPr>
              <a:t>Solas</a:t>
            </a:r>
            <a:endParaRPr lang="en-US" sz="7200" smtClean="0"/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3271838" cy="1752600"/>
          </a:xfrm>
        </p:spPr>
        <p:txBody>
          <a:bodyPr/>
          <a:lstStyle/>
          <a:p>
            <a:pPr eaLnBrk="1" hangingPunct="1"/>
            <a:r>
              <a:rPr lang="en-GB" sz="2800" smtClean="0"/>
              <a:t>Stanley Black</a:t>
            </a:r>
          </a:p>
          <a:p>
            <a:pPr eaLnBrk="1" hangingPunct="1"/>
            <a:r>
              <a:rPr lang="en-GB" sz="2800" smtClean="0"/>
              <a:t>University of Ulster</a:t>
            </a:r>
          </a:p>
          <a:p>
            <a:pPr eaLnBrk="1" hangingPunct="1"/>
            <a:r>
              <a:rPr lang="en-GB" sz="1800" smtClean="0"/>
              <a:t>NICILT</a:t>
            </a:r>
          </a:p>
          <a:p>
            <a:pPr eaLnBrk="1" hangingPunct="1"/>
            <a:endParaRPr lang="en-GB" sz="1800" dirty="0" smtClean="0"/>
          </a:p>
        </p:txBody>
      </p:sp>
      <p:pic>
        <p:nvPicPr>
          <p:cNvPr id="19459" name="Picture 5" descr="B00005RE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1700213"/>
            <a:ext cx="32385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La situación de la mujer</a:t>
            </a:r>
            <a:endParaRPr lang="en-US" smtClean="0"/>
          </a:p>
        </p:txBody>
      </p:sp>
      <p:sp>
        <p:nvSpPr>
          <p:cNvPr id="31746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400" smtClean="0"/>
              <a:t>María es una mujer sin estudios aunque con mucho orgullo. Huye de la situación convencional porque ha tenido una mala experiencia. Su pasado la ha vuelto cínica.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z="4000" smtClean="0"/>
              <a:t>Aspiración social; deseo de mejorar su situación, superarse</a:t>
            </a:r>
            <a:endParaRPr lang="en-GB" sz="4000" smtClean="0"/>
          </a:p>
        </p:txBody>
      </p:sp>
      <p:pic>
        <p:nvPicPr>
          <p:cNvPr id="36866" name="Picture 3" descr="RealPlay 2008-11-18 22-59-05-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dirty="0" smtClean="0"/>
              <a:t>La mujer actual: el techo de cristal se ha roto …un poco</a:t>
            </a:r>
            <a:endParaRPr lang="en-GB" dirty="0" smtClean="0"/>
          </a:p>
        </p:txBody>
      </p:sp>
      <p:pic>
        <p:nvPicPr>
          <p:cNvPr id="18435" name="Picture 3" descr="RealPlay 2008-11-18 22-59-58-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700213"/>
            <a:ext cx="5949950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La madre trae vida...</a:t>
            </a:r>
            <a:endParaRPr lang="en-GB" smtClean="0"/>
          </a:p>
        </p:txBody>
      </p:sp>
      <p:pic>
        <p:nvPicPr>
          <p:cNvPr id="38914" name="Picture 4" descr="nacimien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844675"/>
            <a:ext cx="8326438" cy="469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“¿Esa maceta?”</a:t>
            </a:r>
            <a:endParaRPr lang="en-GB" smtClean="0"/>
          </a:p>
        </p:txBody>
      </p:sp>
      <p:pic>
        <p:nvPicPr>
          <p:cNvPr id="39938" name="Content Placeholder 4" descr="vlc 2012-02-14 20-58-27-33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196975"/>
            <a:ext cx="3509962" cy="2808288"/>
          </a:xfrm>
        </p:spPr>
      </p:pic>
      <p:pic>
        <p:nvPicPr>
          <p:cNvPr id="39939" name="Picture 5" descr="vlc 2012-02-14 22-12-08-35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050" y="3141663"/>
            <a:ext cx="379095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55576" y="1052736"/>
            <a:ext cx="7772400" cy="1470025"/>
          </a:xfrm>
        </p:spPr>
        <p:txBody>
          <a:bodyPr/>
          <a:lstStyle/>
          <a:p>
            <a:pPr eaLnBrk="1" hangingPunct="1"/>
            <a:r>
              <a:rPr lang="en-GB" dirty="0" smtClean="0"/>
              <a:t>Machismo</a:t>
            </a:r>
            <a:br>
              <a:rPr lang="en-GB" dirty="0" smtClean="0"/>
            </a:br>
            <a:r>
              <a:rPr lang="en-GB" dirty="0" err="1" smtClean="0"/>
              <a:t>nuevo</a:t>
            </a:r>
            <a:r>
              <a:rPr lang="en-GB" dirty="0" smtClean="0"/>
              <a:t> y </a:t>
            </a:r>
            <a:r>
              <a:rPr lang="en-GB" dirty="0" err="1" smtClean="0"/>
              <a:t>viejo</a:t>
            </a:r>
            <a:endParaRPr lang="en-US" dirty="0" smtClean="0"/>
          </a:p>
        </p:txBody>
      </p:sp>
      <p:sp>
        <p:nvSpPr>
          <p:cNvPr id="4096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64904"/>
            <a:ext cx="6400800" cy="307389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400" dirty="0" err="1" smtClean="0"/>
              <a:t>Vemos</a:t>
            </a:r>
            <a:r>
              <a:rPr lang="en-GB" sz="2400" dirty="0" smtClean="0"/>
              <a:t> </a:t>
            </a:r>
            <a:r>
              <a:rPr lang="en-GB" sz="2400" dirty="0" err="1" smtClean="0"/>
              <a:t>esto</a:t>
            </a:r>
            <a:r>
              <a:rPr lang="en-GB" sz="2400" dirty="0" smtClean="0"/>
              <a:t> en el </a:t>
            </a:r>
            <a:r>
              <a:rPr lang="en-GB" sz="2400" dirty="0" err="1" smtClean="0"/>
              <a:t>novio</a:t>
            </a:r>
            <a:r>
              <a:rPr lang="en-GB" sz="2400" dirty="0" smtClean="0"/>
              <a:t> y el padre. El </a:t>
            </a:r>
            <a:r>
              <a:rPr lang="en-GB" sz="2400" dirty="0" err="1" smtClean="0"/>
              <a:t>novio</a:t>
            </a:r>
            <a:r>
              <a:rPr lang="en-GB" sz="2400" dirty="0" smtClean="0"/>
              <a:t> se </a:t>
            </a:r>
            <a:r>
              <a:rPr lang="en-GB" sz="2400" dirty="0" err="1" smtClean="0"/>
              <a:t>aprovecha</a:t>
            </a:r>
            <a:r>
              <a:rPr lang="en-GB" sz="2400" dirty="0" smtClean="0"/>
              <a:t>, </a:t>
            </a:r>
            <a:r>
              <a:rPr lang="en-GB" sz="2400" dirty="0" err="1" smtClean="0"/>
              <a:t>abusa</a:t>
            </a:r>
            <a:r>
              <a:rPr lang="en-GB" sz="2400" dirty="0" smtClean="0"/>
              <a:t> de </a:t>
            </a:r>
            <a:r>
              <a:rPr lang="en-GB" sz="2400" dirty="0" err="1" smtClean="0"/>
              <a:t>María</a:t>
            </a:r>
            <a:r>
              <a:rPr lang="en-GB" sz="2400" dirty="0" smtClean="0"/>
              <a:t> para </a:t>
            </a:r>
            <a:r>
              <a:rPr lang="en-GB" sz="2400" dirty="0" err="1" smtClean="0"/>
              <a:t>su</a:t>
            </a:r>
            <a:r>
              <a:rPr lang="en-GB" sz="2400" dirty="0" smtClean="0"/>
              <a:t> </a:t>
            </a:r>
            <a:r>
              <a:rPr lang="en-GB" sz="2400" dirty="0" err="1" smtClean="0"/>
              <a:t>propio</a:t>
            </a:r>
            <a:r>
              <a:rPr lang="en-GB" sz="2400" dirty="0" smtClean="0"/>
              <a:t> placer. La </a:t>
            </a:r>
            <a:r>
              <a:rPr lang="en-GB" sz="2400" dirty="0" err="1" smtClean="0"/>
              <a:t>maltrata</a:t>
            </a:r>
            <a:r>
              <a:rPr lang="en-GB" sz="2400" dirty="0" smtClean="0"/>
              <a:t> </a:t>
            </a:r>
            <a:r>
              <a:rPr lang="en-GB" sz="2400" dirty="0" err="1" smtClean="0"/>
              <a:t>física</a:t>
            </a:r>
            <a:r>
              <a:rPr lang="en-GB" sz="2400" dirty="0" smtClean="0"/>
              <a:t> y </a:t>
            </a:r>
            <a:r>
              <a:rPr lang="en-GB" sz="2400" dirty="0" err="1" smtClean="0"/>
              <a:t>psicológicamente</a:t>
            </a:r>
            <a:r>
              <a:rPr lang="en-GB" sz="2400" dirty="0" smtClean="0"/>
              <a:t>. Lo </a:t>
            </a:r>
            <a:r>
              <a:rPr lang="en-GB" sz="2400" dirty="0" err="1" smtClean="0"/>
              <a:t>peor</a:t>
            </a:r>
            <a:r>
              <a:rPr lang="en-GB" sz="2400" dirty="0" smtClean="0"/>
              <a:t> </a:t>
            </a:r>
            <a:r>
              <a:rPr lang="en-GB" sz="2400" dirty="0" err="1" smtClean="0"/>
              <a:t>es</a:t>
            </a:r>
            <a:r>
              <a:rPr lang="en-GB" sz="2400" dirty="0" smtClean="0"/>
              <a:t> </a:t>
            </a:r>
            <a:r>
              <a:rPr lang="en-GB" sz="2400" dirty="0" err="1" smtClean="0"/>
              <a:t>cuando</a:t>
            </a:r>
            <a:r>
              <a:rPr lang="en-GB" sz="2400" dirty="0" smtClean="0"/>
              <a:t> </a:t>
            </a:r>
            <a:r>
              <a:rPr lang="en-GB" sz="2400" dirty="0" err="1" smtClean="0"/>
              <a:t>ataca</a:t>
            </a:r>
            <a:r>
              <a:rPr lang="en-GB" sz="2400" dirty="0" smtClean="0"/>
              <a:t> </a:t>
            </a:r>
            <a:r>
              <a:rPr lang="en-GB" sz="2400" dirty="0" err="1" smtClean="0"/>
              <a:t>su</a:t>
            </a:r>
            <a:r>
              <a:rPr lang="en-GB" sz="2400" dirty="0" smtClean="0"/>
              <a:t> </a:t>
            </a:r>
            <a:r>
              <a:rPr lang="en-GB" sz="2400" dirty="0" err="1" smtClean="0"/>
              <a:t>capacidad</a:t>
            </a:r>
            <a:r>
              <a:rPr lang="en-GB" sz="2400" dirty="0" smtClean="0"/>
              <a:t> y </a:t>
            </a:r>
            <a:r>
              <a:rPr lang="en-GB" sz="2400" dirty="0" err="1" smtClean="0"/>
              <a:t>su</a:t>
            </a:r>
            <a:r>
              <a:rPr lang="en-GB" sz="2400" dirty="0" smtClean="0"/>
              <a:t> </a:t>
            </a:r>
            <a:r>
              <a:rPr lang="en-GB" sz="2400" dirty="0" err="1" smtClean="0"/>
              <a:t>aptitud</a:t>
            </a:r>
            <a:r>
              <a:rPr lang="en-GB" sz="2400" dirty="0" smtClean="0"/>
              <a:t> para </a:t>
            </a:r>
            <a:r>
              <a:rPr lang="en-GB" sz="2400" dirty="0" err="1" smtClean="0"/>
              <a:t>ser</a:t>
            </a:r>
            <a:r>
              <a:rPr lang="en-GB" sz="2400" dirty="0" smtClean="0"/>
              <a:t> </a:t>
            </a:r>
            <a:r>
              <a:rPr lang="en-GB" sz="2400" dirty="0" err="1" smtClean="0"/>
              <a:t>madre</a:t>
            </a:r>
            <a:r>
              <a:rPr lang="en-GB" sz="2400" dirty="0" smtClean="0"/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Violencia de g</a:t>
            </a:r>
            <a:r>
              <a:rPr lang="es-ES" smtClean="0"/>
              <a:t>énero</a:t>
            </a:r>
            <a:endParaRPr lang="en-US" smtClean="0"/>
          </a:p>
        </p:txBody>
      </p:sp>
      <p:pic>
        <p:nvPicPr>
          <p:cNvPr id="6" name="ClipArt Placeholder 5" descr="Violencia domestica.bmp"/>
          <p:cNvPicPr>
            <a:picLocks noGrp="1" noChangeAspect="1"/>
          </p:cNvPicPr>
          <p:nvPr>
            <p:ph type="clipArt"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969975"/>
            <a:ext cx="4860032" cy="3888025"/>
          </a:xfrm>
        </p:spPr>
      </p:pic>
      <p:sp>
        <p:nvSpPr>
          <p:cNvPr id="44034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s-ES" dirty="0" smtClean="0"/>
              <a:t>Violencia doméstica, violencia machista</a:t>
            </a:r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/>
          <a:lstStyle/>
          <a:p>
            <a:pPr eaLnBrk="1" hangingPunct="1"/>
            <a:r>
              <a:rPr lang="en-GB" dirty="0" smtClean="0"/>
              <a:t>La </a:t>
            </a:r>
            <a:r>
              <a:rPr lang="en-GB" dirty="0" err="1" smtClean="0"/>
              <a:t>maternidad</a:t>
            </a:r>
            <a:endParaRPr lang="en-GB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19672" y="1268760"/>
            <a:ext cx="7067128" cy="2664296"/>
          </a:xfrm>
        </p:spPr>
        <p:txBody>
          <a:bodyPr/>
          <a:lstStyle/>
          <a:p>
            <a:r>
              <a:rPr lang="en-GB" sz="2400" dirty="0" smtClean="0"/>
              <a:t>La </a:t>
            </a:r>
            <a:r>
              <a:rPr lang="en-GB" sz="2400" dirty="0" err="1" smtClean="0"/>
              <a:t>película</a:t>
            </a:r>
            <a:r>
              <a:rPr lang="en-GB" sz="2400" dirty="0" smtClean="0"/>
              <a:t> </a:t>
            </a:r>
            <a:r>
              <a:rPr lang="en-GB" sz="2400" dirty="0" err="1" smtClean="0"/>
              <a:t>es</a:t>
            </a:r>
            <a:r>
              <a:rPr lang="en-GB" sz="2400" dirty="0" smtClean="0"/>
              <a:t> un </a:t>
            </a:r>
            <a:r>
              <a:rPr lang="en-GB" sz="2400" dirty="0" err="1" smtClean="0"/>
              <a:t>elogio</a:t>
            </a:r>
            <a:r>
              <a:rPr lang="en-GB" sz="2400" dirty="0" smtClean="0"/>
              <a:t> de la </a:t>
            </a:r>
            <a:r>
              <a:rPr lang="en-GB" sz="2400" dirty="0" err="1" smtClean="0"/>
              <a:t>maternidad</a:t>
            </a:r>
            <a:r>
              <a:rPr lang="en-GB" sz="2400" dirty="0" smtClean="0"/>
              <a:t>, </a:t>
            </a:r>
            <a:r>
              <a:rPr lang="en-GB" sz="2400" dirty="0" err="1" smtClean="0"/>
              <a:t>ensalza</a:t>
            </a:r>
            <a:r>
              <a:rPr lang="en-GB" sz="2400" dirty="0" smtClean="0"/>
              <a:t> a la </a:t>
            </a:r>
            <a:r>
              <a:rPr lang="en-GB" sz="2400" dirty="0" err="1" smtClean="0"/>
              <a:t>madre</a:t>
            </a:r>
            <a:r>
              <a:rPr lang="en-GB" sz="2400" dirty="0" smtClean="0"/>
              <a:t>, </a:t>
            </a:r>
            <a:r>
              <a:rPr lang="en-GB" sz="2400" dirty="0" err="1" smtClean="0"/>
              <a:t>pero</a:t>
            </a:r>
            <a:r>
              <a:rPr lang="en-GB" sz="2400" dirty="0" smtClean="0"/>
              <a:t> no </a:t>
            </a:r>
            <a:r>
              <a:rPr lang="en-GB" sz="2400" dirty="0" err="1" smtClean="0"/>
              <a:t>esconde</a:t>
            </a:r>
            <a:r>
              <a:rPr lang="en-GB" sz="2400" dirty="0" smtClean="0"/>
              <a:t> </a:t>
            </a:r>
            <a:r>
              <a:rPr lang="en-GB" sz="2400" dirty="0" err="1" smtClean="0"/>
              <a:t>tampoco</a:t>
            </a:r>
            <a:r>
              <a:rPr lang="en-GB" sz="2400" dirty="0" smtClean="0"/>
              <a:t> los </a:t>
            </a:r>
            <a:r>
              <a:rPr lang="en-GB" sz="2400" dirty="0" err="1" smtClean="0"/>
              <a:t>inconvenientes</a:t>
            </a:r>
            <a:r>
              <a:rPr lang="en-GB" sz="2400" dirty="0" smtClean="0"/>
              <a:t>. Ser </a:t>
            </a:r>
            <a:r>
              <a:rPr lang="en-GB" sz="2400" dirty="0" err="1" smtClean="0"/>
              <a:t>madre</a:t>
            </a:r>
            <a:r>
              <a:rPr lang="en-GB" sz="2400" dirty="0" smtClean="0"/>
              <a:t> </a:t>
            </a:r>
            <a:r>
              <a:rPr lang="en-GB" sz="2400" dirty="0" err="1" smtClean="0"/>
              <a:t>puede</a:t>
            </a:r>
            <a:r>
              <a:rPr lang="en-GB" sz="2400" dirty="0" smtClean="0"/>
              <a:t> ser </a:t>
            </a:r>
            <a:r>
              <a:rPr lang="en-GB" sz="2400" dirty="0" err="1" smtClean="0"/>
              <a:t>una</a:t>
            </a:r>
            <a:r>
              <a:rPr lang="en-GB" sz="2400" dirty="0" smtClean="0"/>
              <a:t> </a:t>
            </a:r>
            <a:r>
              <a:rPr lang="en-GB" sz="2400" dirty="0" err="1" smtClean="0"/>
              <a:t>cruz</a:t>
            </a:r>
            <a:r>
              <a:rPr lang="en-GB" sz="2400" dirty="0" smtClean="0"/>
              <a:t>.</a:t>
            </a:r>
          </a:p>
          <a:p>
            <a:endParaRPr lang="en-GB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2133600"/>
            <a:ext cx="7772400" cy="1470025"/>
          </a:xfrm>
        </p:spPr>
        <p:txBody>
          <a:bodyPr/>
          <a:lstStyle/>
          <a:p>
            <a:pPr eaLnBrk="1" hangingPunct="1"/>
            <a:r>
              <a:rPr lang="es-ES_tradnl" sz="4000" dirty="0" smtClean="0"/>
              <a:t>Pobreza y dinero</a:t>
            </a:r>
            <a:br>
              <a:rPr lang="es-ES_tradnl" sz="4000" dirty="0" smtClean="0"/>
            </a:br>
            <a:r>
              <a:rPr lang="es-ES_tradnl" sz="4000" dirty="0" smtClean="0"/>
              <a:t>Cinismo vs generosidad, ingenuidad vs nobleza</a:t>
            </a:r>
            <a:br>
              <a:rPr lang="es-ES_tradnl" sz="4000" dirty="0" smtClean="0"/>
            </a:br>
            <a:endParaRPr lang="en-GB" sz="4000" dirty="0" smtClean="0"/>
          </a:p>
        </p:txBody>
      </p:sp>
      <p:sp>
        <p:nvSpPr>
          <p:cNvPr id="51202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_tradnl" sz="2000" dirty="0" smtClean="0"/>
              <a:t>La película critica el materialismo y el egoísmo que muchas veces se encuentran en la ciudad y como factor en la modernidad. La especulación inmobiliaria, la ambición laboral, etc. </a:t>
            </a:r>
          </a:p>
          <a:p>
            <a:pPr eaLnBrk="1" hangingPunct="1">
              <a:lnSpc>
                <a:spcPct val="80000"/>
              </a:lnSpc>
            </a:pPr>
            <a:r>
              <a:rPr lang="en-GB" sz="2000" dirty="0" smtClean="0"/>
              <a:t>La </a:t>
            </a:r>
            <a:r>
              <a:rPr lang="en-GB" sz="2000" dirty="0" err="1" smtClean="0"/>
              <a:t>película</a:t>
            </a:r>
            <a:r>
              <a:rPr lang="en-GB" sz="2000" dirty="0" smtClean="0"/>
              <a:t> </a:t>
            </a:r>
            <a:r>
              <a:rPr lang="en-GB" sz="2000" dirty="0" err="1" smtClean="0"/>
              <a:t>intenta</a:t>
            </a:r>
            <a:r>
              <a:rPr lang="en-GB" sz="2000" dirty="0" smtClean="0"/>
              <a:t> </a:t>
            </a:r>
            <a:r>
              <a:rPr lang="en-GB" sz="2000" dirty="0" err="1" smtClean="0"/>
              <a:t>recuperar</a:t>
            </a:r>
            <a:r>
              <a:rPr lang="en-GB" sz="2000" dirty="0" smtClean="0"/>
              <a:t> el </a:t>
            </a:r>
            <a:r>
              <a:rPr lang="en-GB" sz="2000" dirty="0" err="1" smtClean="0"/>
              <a:t>valor</a:t>
            </a:r>
            <a:r>
              <a:rPr lang="en-GB" sz="2000" dirty="0" smtClean="0"/>
              <a:t> de la </a:t>
            </a:r>
            <a:r>
              <a:rPr lang="en-GB" sz="2000" dirty="0" err="1" smtClean="0"/>
              <a:t>generosidad</a:t>
            </a:r>
            <a:r>
              <a:rPr lang="en-GB" sz="2000" dirty="0" smtClean="0"/>
              <a:t> </a:t>
            </a:r>
            <a:r>
              <a:rPr lang="en-GB" sz="2000" dirty="0" err="1" smtClean="0"/>
              <a:t>como</a:t>
            </a:r>
            <a:r>
              <a:rPr lang="en-GB" sz="2000" dirty="0" smtClean="0"/>
              <a:t> </a:t>
            </a:r>
            <a:r>
              <a:rPr lang="en-GB" sz="2000" dirty="0" err="1" smtClean="0"/>
              <a:t>arma</a:t>
            </a:r>
            <a:r>
              <a:rPr lang="en-GB" sz="2000" dirty="0" smtClean="0"/>
              <a:t> social y </a:t>
            </a:r>
            <a:r>
              <a:rPr lang="en-GB" sz="2000" dirty="0" err="1" smtClean="0"/>
              <a:t>también</a:t>
            </a:r>
            <a:r>
              <a:rPr lang="en-GB" sz="2000" dirty="0" smtClean="0"/>
              <a:t> </a:t>
            </a:r>
            <a:r>
              <a:rPr lang="en-GB" sz="2000" dirty="0" err="1" smtClean="0"/>
              <a:t>para</a:t>
            </a:r>
            <a:r>
              <a:rPr lang="en-GB" sz="2000" dirty="0" smtClean="0"/>
              <a:t> </a:t>
            </a:r>
            <a:r>
              <a:rPr lang="en-GB" sz="2000" dirty="0" err="1" smtClean="0"/>
              <a:t>curar</a:t>
            </a:r>
            <a:r>
              <a:rPr lang="en-GB" sz="2000" dirty="0" smtClean="0"/>
              <a:t> </a:t>
            </a:r>
            <a:r>
              <a:rPr lang="en-GB" sz="2000" dirty="0" err="1" smtClean="0"/>
              <a:t>las</a:t>
            </a:r>
            <a:r>
              <a:rPr lang="en-GB" sz="2000" dirty="0" smtClean="0"/>
              <a:t> </a:t>
            </a:r>
            <a:r>
              <a:rPr lang="en-GB" sz="2000" dirty="0" err="1" smtClean="0"/>
              <a:t>heridas</a:t>
            </a:r>
            <a:endParaRPr lang="en-GB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“¡qué ingenua eres!”</a:t>
            </a:r>
            <a:endParaRPr lang="en-GB" smtClean="0"/>
          </a:p>
        </p:txBody>
      </p:sp>
      <p:pic>
        <p:nvPicPr>
          <p:cNvPr id="154629" name="dinero buen corazon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19250" y="2205038"/>
            <a:ext cx="5940425" cy="3349625"/>
          </a:xfrm>
        </p:spPr>
      </p:pic>
      <p:sp>
        <p:nvSpPr>
          <p:cNvPr id="52227" name="Text Box 7"/>
          <p:cNvSpPr txBox="1">
            <a:spLocks noChangeArrowheads="1"/>
          </p:cNvSpPr>
          <p:nvPr/>
        </p:nvSpPr>
        <p:spPr bwMode="auto">
          <a:xfrm>
            <a:off x="1619250" y="6021388"/>
            <a:ext cx="5605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400" dirty="0"/>
              <a:t>“Hoy en día </a:t>
            </a:r>
            <a:r>
              <a:rPr lang="es-ES_tradnl" sz="2400" dirty="0" err="1"/>
              <a:t>tó</a:t>
            </a:r>
            <a:r>
              <a:rPr lang="es-ES_tradnl" sz="2400" dirty="0"/>
              <a:t> se compra y </a:t>
            </a:r>
            <a:r>
              <a:rPr lang="es-ES_tradnl" sz="2400" dirty="0" err="1"/>
              <a:t>tó</a:t>
            </a:r>
            <a:r>
              <a:rPr lang="es-ES_tradnl" sz="2400" dirty="0"/>
              <a:t> se vende”</a:t>
            </a:r>
            <a:endParaRPr lang="en-GB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462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s-ES" sz="6600" i="1" dirty="0" smtClean="0">
                <a:solidFill>
                  <a:srgbClr val="FF0000"/>
                </a:solidFill>
                <a:latin typeface="Monotype Corsiva" pitchFamily="66" charset="0"/>
              </a:rPr>
              <a:t>Solas </a:t>
            </a:r>
            <a:r>
              <a:rPr lang="es-ES" dirty="0" smtClean="0"/>
              <a:t>: </a:t>
            </a:r>
            <a:r>
              <a:rPr lang="en-GB" dirty="0" err="1" smtClean="0"/>
              <a:t>temas</a:t>
            </a:r>
            <a:endParaRPr lang="en-GB" dirty="0" smtClean="0"/>
          </a:p>
        </p:txBody>
      </p:sp>
      <p:pic>
        <p:nvPicPr>
          <p:cNvPr id="21506" name="Picture 4" descr="solas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1550" y="1628775"/>
            <a:ext cx="2989263" cy="4525963"/>
          </a:xfrm>
        </p:spPr>
      </p:pic>
      <p:sp>
        <p:nvSpPr>
          <p:cNvPr id="194563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400" dirty="0" smtClean="0"/>
              <a:t>La </a:t>
            </a:r>
            <a:r>
              <a:rPr lang="en-GB" sz="2400" dirty="0" err="1" smtClean="0"/>
              <a:t>mujer</a:t>
            </a:r>
            <a:r>
              <a:rPr lang="en-GB" sz="2400" dirty="0" smtClean="0"/>
              <a:t> y la </a:t>
            </a:r>
            <a:r>
              <a:rPr lang="en-GB" sz="2400" dirty="0" err="1" smtClean="0"/>
              <a:t>maternidad</a:t>
            </a:r>
            <a:endParaRPr lang="en-GB" sz="2400" dirty="0" smtClean="0"/>
          </a:p>
          <a:p>
            <a:pPr eaLnBrk="1" hangingPunct="1">
              <a:lnSpc>
                <a:spcPct val="80000"/>
              </a:lnSpc>
            </a:pPr>
            <a:r>
              <a:rPr lang="es-ES_tradnl" sz="2400" dirty="0" smtClean="0"/>
              <a:t>Machistas y hombres nuevos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400" dirty="0" smtClean="0"/>
              <a:t>La violencia doméstica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/>
              <a:t>Vida </a:t>
            </a:r>
            <a:r>
              <a:rPr lang="en-GB" sz="2400" dirty="0" err="1" smtClean="0"/>
              <a:t>urbana</a:t>
            </a:r>
            <a:r>
              <a:rPr lang="en-GB" sz="2400" dirty="0" smtClean="0"/>
              <a:t>, </a:t>
            </a:r>
            <a:r>
              <a:rPr lang="en-GB" sz="2400" dirty="0" err="1" smtClean="0"/>
              <a:t>vida</a:t>
            </a:r>
            <a:r>
              <a:rPr lang="en-GB" sz="2400" dirty="0" smtClean="0"/>
              <a:t> rural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/>
              <a:t>La </a:t>
            </a:r>
            <a:r>
              <a:rPr lang="en-GB" sz="2400" dirty="0" err="1" smtClean="0"/>
              <a:t>soledad</a:t>
            </a:r>
            <a:r>
              <a:rPr lang="en-GB" sz="2400" dirty="0" smtClean="0"/>
              <a:t> y la </a:t>
            </a:r>
            <a:r>
              <a:rPr lang="en-GB" sz="2400" dirty="0" err="1" smtClean="0"/>
              <a:t>solidaridad</a:t>
            </a:r>
            <a:endParaRPr lang="en-GB" sz="2400" dirty="0" smtClean="0"/>
          </a:p>
          <a:p>
            <a:pPr eaLnBrk="1" hangingPunct="1">
              <a:lnSpc>
                <a:spcPct val="80000"/>
              </a:lnSpc>
            </a:pPr>
            <a:r>
              <a:rPr lang="en-GB" sz="2400" dirty="0" smtClean="0"/>
              <a:t>Las </a:t>
            </a:r>
            <a:r>
              <a:rPr lang="en-GB" sz="2400" dirty="0" err="1" smtClean="0"/>
              <a:t>generaciones</a:t>
            </a:r>
            <a:endParaRPr lang="en-GB" sz="2400" dirty="0" smtClean="0"/>
          </a:p>
          <a:p>
            <a:pPr eaLnBrk="1" hangingPunct="1">
              <a:lnSpc>
                <a:spcPct val="80000"/>
              </a:lnSpc>
            </a:pPr>
            <a:r>
              <a:rPr lang="en-GB" sz="2400" dirty="0" err="1" smtClean="0"/>
              <a:t>Pesimismo</a:t>
            </a:r>
            <a:r>
              <a:rPr lang="en-GB" sz="2400" dirty="0" smtClean="0"/>
              <a:t> </a:t>
            </a:r>
            <a:r>
              <a:rPr lang="en-GB" sz="2400" dirty="0" err="1" smtClean="0"/>
              <a:t>vs</a:t>
            </a:r>
            <a:r>
              <a:rPr lang="en-GB" sz="2400" dirty="0" smtClean="0"/>
              <a:t> </a:t>
            </a:r>
            <a:r>
              <a:rPr lang="en-GB" sz="2400" dirty="0" err="1" smtClean="0"/>
              <a:t>optimismo</a:t>
            </a:r>
            <a:endParaRPr lang="en-GB" sz="2400" dirty="0" smtClean="0"/>
          </a:p>
          <a:p>
            <a:pPr eaLnBrk="1" hangingPunct="1">
              <a:lnSpc>
                <a:spcPct val="80000"/>
              </a:lnSpc>
            </a:pPr>
            <a:r>
              <a:rPr lang="en-GB" sz="2400" dirty="0" err="1" smtClean="0"/>
              <a:t>Espa</a:t>
            </a:r>
            <a:r>
              <a:rPr lang="es-ES_tradnl" sz="2400" dirty="0" err="1" smtClean="0"/>
              <a:t>ña</a:t>
            </a:r>
            <a:r>
              <a:rPr lang="es-ES_tradnl" sz="2400" dirty="0" smtClean="0"/>
              <a:t> y la modernidad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400" dirty="0" smtClean="0"/>
              <a:t>Los valores tradicionales en un contexto moderno</a:t>
            </a:r>
            <a:endParaRPr lang="en-GB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El pueblo y la mentalidad tradicional</a:t>
            </a:r>
            <a:endParaRPr lang="en-US" smtClean="0"/>
          </a:p>
        </p:txBody>
      </p:sp>
      <p:sp>
        <p:nvSpPr>
          <p:cNvPr id="54274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Chismorreo, el qué dirán, viejas ideas, machismo pero también compa</a:t>
            </a:r>
            <a:r>
              <a:rPr lang="es-ES_tradnl" smtClean="0"/>
              <a:t>ñerismo, solidaridad</a:t>
            </a:r>
            <a:endParaRPr lang="en-GB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“Esto no es el pueblo”</a:t>
            </a:r>
            <a:endParaRPr lang="en-GB" smtClean="0"/>
          </a:p>
        </p:txBody>
      </p:sp>
      <p:pic>
        <p:nvPicPr>
          <p:cNvPr id="55298" name="Picture 6" descr="RealPlay 2008-11-18 22-44-49-6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43075" y="1600200"/>
            <a:ext cx="5657850" cy="4525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Soledad y solidaridad</a:t>
            </a:r>
            <a:endParaRPr lang="en-GB" smtClean="0"/>
          </a:p>
        </p:txBody>
      </p:sp>
      <p:sp>
        <p:nvSpPr>
          <p:cNvPr id="57346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_tradnl" sz="2800" smtClean="0"/>
              <a:t>El aislamiento afecta a todos, jóvenes y viejos.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800" smtClean="0"/>
              <a:t>La familia puede ser importante para combatir la soledad</a:t>
            </a:r>
            <a:endParaRPr lang="en-GB" sz="280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s-ES_tradnl" dirty="0" smtClean="0"/>
              <a:t>Un caso aislado de felicidad en pareja</a:t>
            </a:r>
            <a:endParaRPr lang="en-GB" dirty="0" smtClean="0"/>
          </a:p>
        </p:txBody>
      </p:sp>
      <p:pic>
        <p:nvPicPr>
          <p:cNvPr id="91139" name="Picture 3" descr="RealPlay 2008-11-18 23-37-26-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5516562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4" descr="RealPlay 2008-11-18 23-37-31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989138"/>
            <a:ext cx="5516563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z="3600" b="1" smtClean="0"/>
              <a:t>Las generaciones</a:t>
            </a:r>
            <a:r>
              <a:rPr lang="es-ES_tradnl" sz="3600" smtClean="0"/>
              <a:t/>
            </a:r>
            <a:br>
              <a:rPr lang="es-ES_tradnl" sz="3600" smtClean="0"/>
            </a:br>
            <a:r>
              <a:rPr lang="es-ES_tradnl" sz="3600" smtClean="0"/>
              <a:t>Heredar rasgos; romper el ciclo</a:t>
            </a:r>
            <a:endParaRPr lang="en-GB" sz="3600" smtClean="0"/>
          </a:p>
        </p:txBody>
      </p:sp>
      <p:pic>
        <p:nvPicPr>
          <p:cNvPr id="61442" name="Picture 5" descr="wmplayer 2009-12-13 18-57-00-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538288"/>
            <a:ext cx="7091362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Miedo a repetir los errores del pasado</a:t>
            </a:r>
          </a:p>
        </p:txBody>
      </p:sp>
      <p:pic>
        <p:nvPicPr>
          <p:cNvPr id="63490" name="Picture 3" descr="RealPlay 2008-11-18 23-43-09-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844675"/>
            <a:ext cx="5949950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Deseo de cambio</a:t>
            </a:r>
          </a:p>
        </p:txBody>
      </p:sp>
      <p:pic>
        <p:nvPicPr>
          <p:cNvPr id="64514" name="Picture 4" descr="wmplayer 2009-12-14 08-06-58-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87513"/>
            <a:ext cx="9144000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Evoluci</a:t>
            </a:r>
            <a:r>
              <a:rPr lang="es-ES_tradnl" smtClean="0"/>
              <a:t>ón de la personalidad de María</a:t>
            </a:r>
            <a:endParaRPr lang="en-GB" smtClean="0"/>
          </a:p>
        </p:txBody>
      </p:sp>
      <p:pic>
        <p:nvPicPr>
          <p:cNvPr id="66562" name="Picture 3" descr="RealPlay 2008-11-18 23-31-39-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790700"/>
            <a:ext cx="6732588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dirty="0" smtClean="0"/>
              <a:t>Empieza a aceptar a su madre</a:t>
            </a:r>
            <a:endParaRPr lang="en-GB" dirty="0" smtClean="0"/>
          </a:p>
        </p:txBody>
      </p:sp>
      <p:pic>
        <p:nvPicPr>
          <p:cNvPr id="87043" name="Picture 3" descr="RealPlay 2008-11-18 23-33-15-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557338"/>
            <a:ext cx="5661025" cy="452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 descr="RealPlay 2008-11-18 23-32-19-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2060575"/>
            <a:ext cx="5661025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z="4000" smtClean="0"/>
              <a:t>Reconoce los valores del pueblo</a:t>
            </a:r>
            <a:endParaRPr lang="en-GB" sz="4000" smtClean="0"/>
          </a:p>
        </p:txBody>
      </p:sp>
      <p:pic>
        <p:nvPicPr>
          <p:cNvPr id="69634" name="Content Placeholder 9" descr="vlc 2012-02-14 22-40-14-5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24025" y="1600200"/>
            <a:ext cx="5695950" cy="4525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/>
              <a:t>Los personajes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8680" name="Picture 24" descr="wmplayer 2010-04-21 20-43-52-4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750" y="5300663"/>
            <a:ext cx="2484438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81" name="Picture 25" descr="wmplayer 2010-04-21 20-42-34-3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0200" y="3500438"/>
            <a:ext cx="3095625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82" name="Picture 26" descr="wmplayer 2010-04-21 20-43-22-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0200" y="1773238"/>
            <a:ext cx="3095625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84" name="Picture 28" descr="wmplayer 2010-04-21 20-43-08-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6013" y="3573463"/>
            <a:ext cx="3005137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85" name="Picture 29" descr="wmplayer 2009-12-12 14-20-46-9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16013" y="1773238"/>
            <a:ext cx="2997200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89" name="Picture 33" descr="wmplayer 2010-04-21 21-28-28-6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40425" y="5300663"/>
            <a:ext cx="2500313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90" name="Picture 34" descr="wmplayer 2010-04-21 20-45-02-6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76600" y="5300663"/>
            <a:ext cx="2500313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z="4000" dirty="0" smtClean="0"/>
              <a:t>Los mayores pueden ayudar, enseñar, tienen algo que contribuir</a:t>
            </a:r>
            <a:endParaRPr lang="en-GB" sz="4000" dirty="0" smtClean="0"/>
          </a:p>
        </p:txBody>
      </p:sp>
      <p:pic>
        <p:nvPicPr>
          <p:cNvPr id="93189" name="Picture 5" descr="RealPlay 2008-11-18 23-42-59-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12875"/>
            <a:ext cx="580548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6" descr="RealPlay 2008-11-18 23-42-52-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989138"/>
            <a:ext cx="5589587" cy="44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Jóvenes sin tiempo para mayores</a:t>
            </a:r>
          </a:p>
        </p:txBody>
      </p:sp>
      <p:pic>
        <p:nvPicPr>
          <p:cNvPr id="58370" name="Content Placeholder 4" descr="vlc 2012-02-14 22-34-06-7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24025" y="1600200"/>
            <a:ext cx="5695950" cy="4525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smtClean="0"/>
              <a:t>La madre y la ni</a:t>
            </a:r>
            <a:r>
              <a:rPr lang="es-ES_tradnl" sz="4000" smtClean="0"/>
              <a:t>ña le devuelven la felicidad, la paz interior, la vida</a:t>
            </a:r>
            <a:endParaRPr lang="en-GB" sz="4000" smtClean="0"/>
          </a:p>
        </p:txBody>
      </p:sp>
      <p:pic>
        <p:nvPicPr>
          <p:cNvPr id="240644" name="vlc 2010-11-25 22-55-11-67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43075" y="1600200"/>
            <a:ext cx="5657850" cy="4525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06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06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64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064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Lo </a:t>
            </a:r>
            <a:r>
              <a:rPr lang="en-GB" dirty="0" err="1" smtClean="0"/>
              <a:t>bueno</a:t>
            </a:r>
            <a:r>
              <a:rPr lang="en-GB" dirty="0" smtClean="0"/>
              <a:t> </a:t>
            </a:r>
            <a:r>
              <a:rPr lang="en-GB" dirty="0" err="1" smtClean="0"/>
              <a:t>es</a:t>
            </a:r>
            <a:r>
              <a:rPr lang="en-GB" dirty="0" smtClean="0"/>
              <a:t> </a:t>
            </a:r>
            <a:r>
              <a:rPr lang="en-GB" dirty="0" err="1" smtClean="0"/>
              <a:t>tener</a:t>
            </a:r>
            <a:r>
              <a:rPr lang="en-GB" dirty="0" smtClean="0"/>
              <a:t> </a:t>
            </a:r>
            <a:r>
              <a:rPr lang="en-GB" dirty="0" err="1" smtClean="0"/>
              <a:t>opciones</a:t>
            </a:r>
            <a:endParaRPr lang="en-GB" dirty="0" smtClean="0"/>
          </a:p>
        </p:txBody>
      </p:sp>
      <p:pic>
        <p:nvPicPr>
          <p:cNvPr id="71682" name="Content Placeholder 4" descr="vlc 2012-02-14 22-46-19-97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24025" y="1600200"/>
            <a:ext cx="5695950" cy="4525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2736602"/>
          </a:xfrm>
        </p:spPr>
        <p:txBody>
          <a:bodyPr/>
          <a:lstStyle/>
          <a:p>
            <a:pPr eaLnBrk="1" hangingPunct="1"/>
            <a:r>
              <a:rPr lang="es-ES_tradnl" dirty="0" smtClean="0"/>
              <a:t>El optimismo, el compañerismo, el valor de una sociedad unida, comunicaciones entre las generaciones</a:t>
            </a:r>
            <a:endParaRPr lang="en-GB" dirty="0" smtClean="0"/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257575"/>
            <a:ext cx="4535735" cy="3600425"/>
          </a:xfrm>
        </p:spPr>
        <p:txBody>
          <a:bodyPr/>
          <a:lstStyle/>
          <a:p>
            <a:pPr eaLnBrk="1" hangingPunct="1"/>
            <a:r>
              <a:rPr lang="es-ES_tradnl" sz="2800" dirty="0" smtClean="0"/>
              <a:t>Doctor: “Por el mismo esfuerzo es mejor reír que gruñir”</a:t>
            </a:r>
          </a:p>
          <a:p>
            <a:pPr eaLnBrk="1" hangingPunct="1"/>
            <a:r>
              <a:rPr lang="es-ES_tradnl" sz="2800" dirty="0" smtClean="0"/>
              <a:t>Vecino: “Uno no está derrotado cuando le vence el enemigo sino cuando admite la derrota”</a:t>
            </a:r>
          </a:p>
          <a:p>
            <a:pPr eaLnBrk="1" hangingPunct="1"/>
            <a:endParaRPr lang="es-ES_tradnl" sz="2800" dirty="0" smtClean="0"/>
          </a:p>
          <a:p>
            <a:pPr eaLnBrk="1" hangingPunct="1">
              <a:buFontTx/>
              <a:buNone/>
            </a:pPr>
            <a:r>
              <a:rPr lang="es-ES_tradnl" sz="2800" dirty="0" smtClean="0"/>
              <a:t>	</a:t>
            </a:r>
            <a:endParaRPr lang="en-GB" sz="2800" b="1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s-ES_tradnl" smtClean="0"/>
              <a:t>Conclusión</a:t>
            </a:r>
            <a:endParaRPr lang="en-GB" smtClean="0"/>
          </a:p>
        </p:txBody>
      </p:sp>
      <p:sp>
        <p:nvSpPr>
          <p:cNvPr id="77826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_tradnl" sz="2000" dirty="0" smtClean="0"/>
              <a:t>España es un país que se está modernizando, esto trae problemas, tensiones, conflictos</a:t>
            </a:r>
          </a:p>
          <a:p>
            <a:pPr lvl="1" eaLnBrk="1" hangingPunct="1">
              <a:lnSpc>
                <a:spcPct val="80000"/>
              </a:lnSpc>
            </a:pPr>
            <a:r>
              <a:rPr lang="es-ES_tradnl" sz="1800" dirty="0" smtClean="0"/>
              <a:t>Hospital NO FUMAR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000" dirty="0" smtClean="0"/>
              <a:t>Los cambios de la modernidad desconciertan, minan los valores tradicionales 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000" dirty="0" smtClean="0"/>
              <a:t>Algunos valores tradicionales deberían desaparecer, 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000" dirty="0" smtClean="0"/>
              <a:t>pero otros son necesarios para combatir la influencia de la modernidad (materialismo, cinismo, egoísmo)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000" dirty="0" smtClean="0"/>
              <a:t>El cambio es posible; no hay que sucumbir al fatalismo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María</a:t>
            </a:r>
          </a:p>
        </p:txBody>
      </p:sp>
      <p:sp>
        <p:nvSpPr>
          <p:cNvPr id="2560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400" smtClean="0"/>
              <a:t>Quiere ser independiente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smtClean="0"/>
              <a:t>Se escapa de la represión paterna y la opresión del pueblo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smtClean="0"/>
              <a:t>En la ciudad se ha vuelto cínica, materialista, amargada, frustrada, sola y aislada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smtClean="0"/>
              <a:t>Se está muriendo, se está matando, no come, bebe demasiado</a:t>
            </a:r>
          </a:p>
        </p:txBody>
      </p:sp>
      <p:sp>
        <p:nvSpPr>
          <p:cNvPr id="25603" name="Rectangle 7"/>
          <p:cNvSpPr>
            <a:spLocks noChangeArrowheads="1"/>
          </p:cNvSpPr>
          <p:nvPr/>
        </p:nvSpPr>
        <p:spPr bwMode="auto">
          <a:xfrm>
            <a:off x="468313" y="16287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2800"/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468313" y="16287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2800"/>
          </a:p>
        </p:txBody>
      </p:sp>
      <p:pic>
        <p:nvPicPr>
          <p:cNvPr id="25605" name="Picture 9" descr="wmplayer 2009-12-12 14-20-46-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2781300"/>
            <a:ext cx="4038600" cy="22780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Madre (Rosa)</a:t>
            </a:r>
          </a:p>
        </p:txBody>
      </p:sp>
      <p:sp>
        <p:nvSpPr>
          <p:cNvPr id="2662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GB" sz="2800" smtClean="0"/>
              <a:t>Típica mujer tradicional, de pueblo, madre, inculta, cari</a:t>
            </a:r>
            <a:r>
              <a:rPr lang="es-ES_tradnl" sz="2800" smtClean="0"/>
              <a:t>ñosa, sacrificada, abnegada, sumisa, sólo piensa en los demás, en sus hijos, su deber, guarda las formas, maltratada, miedosa </a:t>
            </a:r>
            <a:endParaRPr lang="en-GB" sz="2800" smtClean="0"/>
          </a:p>
        </p:txBody>
      </p:sp>
      <p:pic>
        <p:nvPicPr>
          <p:cNvPr id="26627" name="Picture 7" descr="wmplayer 2010-04-21 20-43-22-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Padres</a:t>
            </a:r>
            <a:endParaRPr lang="en-GB" smtClean="0"/>
          </a:p>
        </p:txBody>
      </p:sp>
      <p:sp>
        <p:nvSpPr>
          <p:cNvPr id="27650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_tradnl" sz="2400" smtClean="0"/>
              <a:t>Padre</a:t>
            </a:r>
          </a:p>
          <a:p>
            <a:pPr lvl="1" eaLnBrk="1" hangingPunct="1">
              <a:lnSpc>
                <a:spcPct val="90000"/>
              </a:lnSpc>
            </a:pPr>
            <a:r>
              <a:rPr lang="es-ES_tradnl" sz="2000" smtClean="0"/>
              <a:t>Machista, bruto, parece un animal, “es como un toro”, violento, le gusta controlar, estar en control, se opone a que su hija realice los estudios, inseguro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400" smtClean="0"/>
              <a:t>Vecino-padre adoptivo</a:t>
            </a:r>
          </a:p>
          <a:p>
            <a:pPr lvl="1" eaLnBrk="1" hangingPunct="1">
              <a:lnSpc>
                <a:spcPct val="90000"/>
              </a:lnSpc>
            </a:pPr>
            <a:r>
              <a:rPr lang="es-ES_tradnl" sz="2000" smtClean="0"/>
              <a:t>Padre frustrado, noble, anticuado, chapado a la antigua, solo, busca compañía, ama a su perro, romántico, tradicional, tiene principios, flexible, sensible</a:t>
            </a:r>
            <a:endParaRPr lang="en-GB" sz="2000" smtClean="0"/>
          </a:p>
        </p:txBody>
      </p:sp>
      <p:sp>
        <p:nvSpPr>
          <p:cNvPr id="27651" name="Rectangle 10"/>
          <p:cNvSpPr>
            <a:spLocks noGrp="1" noChangeArrowheads="1" noTextEdit="1"/>
          </p:cNvSpPr>
          <p:nvPr>
            <p:ph type="clipArt" sz="half" idx="2"/>
          </p:nvPr>
        </p:nvSpPr>
        <p:spPr/>
      </p:sp>
      <p:pic>
        <p:nvPicPr>
          <p:cNvPr id="27652" name="Picture 7" descr="wmplayer 2010-04-21 20-43-08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1989138"/>
            <a:ext cx="3005138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8" descr="wmplayer 2010-04-21 20-42-34-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4005263"/>
            <a:ext cx="3095625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Otros hombres</a:t>
            </a:r>
            <a:endParaRPr lang="en-GB" smtClean="0"/>
          </a:p>
        </p:txBody>
      </p:sp>
      <p:sp>
        <p:nvSpPr>
          <p:cNvPr id="2867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_tradnl" sz="2400" smtClean="0"/>
              <a:t>Juan</a:t>
            </a:r>
          </a:p>
          <a:p>
            <a:pPr lvl="1" eaLnBrk="1" hangingPunct="1">
              <a:lnSpc>
                <a:spcPct val="90000"/>
              </a:lnSpc>
            </a:pPr>
            <a:r>
              <a:rPr lang="es-ES_tradnl" sz="2000" smtClean="0"/>
              <a:t>machista, abusivo, violento, egoísta, inestable, no quiere compromisos, ataduras familiares, insensible, cruel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400" smtClean="0"/>
              <a:t>El Gordo</a:t>
            </a:r>
          </a:p>
          <a:p>
            <a:pPr lvl="1" eaLnBrk="1" hangingPunct="1">
              <a:lnSpc>
                <a:spcPct val="90000"/>
              </a:lnSpc>
            </a:pPr>
            <a:r>
              <a:rPr lang="es-ES_tradnl" sz="2000" smtClean="0"/>
              <a:t>En el fondo bueno, débil, padre y marido pero capaz de infidelidad 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400" smtClean="0"/>
              <a:t>El doctor</a:t>
            </a:r>
          </a:p>
          <a:p>
            <a:pPr lvl="1" eaLnBrk="1" hangingPunct="1">
              <a:lnSpc>
                <a:spcPct val="90000"/>
              </a:lnSpc>
            </a:pPr>
            <a:r>
              <a:rPr lang="es-ES_tradnl" sz="2000" smtClean="0"/>
              <a:t>Hombre ejemplar, padre y buen marido, sensible, profesional, responsable</a:t>
            </a:r>
            <a:endParaRPr lang="en-GB" sz="2000" smtClean="0"/>
          </a:p>
        </p:txBody>
      </p:sp>
      <p:pic>
        <p:nvPicPr>
          <p:cNvPr id="28675" name="Picture 7" descr="wmplayer 2010-04-21 21-28-28-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557338"/>
            <a:ext cx="2500312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8" descr="wmplayer 2010-04-21 20-45-02-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3284538"/>
            <a:ext cx="2500312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9" descr="wmplayer 2010-04-21 20-43-52-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5084763"/>
            <a:ext cx="2484437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Los lugares de la película</a:t>
            </a:r>
          </a:p>
        </p:txBody>
      </p:sp>
      <p:pic>
        <p:nvPicPr>
          <p:cNvPr id="29698" name="Picture 7" descr="wmplayer 2010-04-21 21-58-52-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4437063"/>
            <a:ext cx="37242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8" descr="wmplayer 2010-04-21 22-00-35-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508500"/>
            <a:ext cx="3687762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9" descr="wmplayer 2010-04-21 22-01-50-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916113"/>
            <a:ext cx="3744912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0" descr="wmplayer 2010-04-21 22-03-11-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1916113"/>
            <a:ext cx="37242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Barrio peligroso</a:t>
            </a:r>
          </a:p>
        </p:txBody>
      </p:sp>
      <p:pic>
        <p:nvPicPr>
          <p:cNvPr id="30722" name="Content Placeholder 4" descr="vlc 2012-02-14 22-54-52-5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24025" y="1600200"/>
            <a:ext cx="5695950" cy="4525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22D0D3AAE0774BA2D00C4B62B7CD2C" ma:contentTypeVersion="0" ma:contentTypeDescription="Create a new document." ma:contentTypeScope="" ma:versionID="49087555c4ea4e1b68738d4e61d5326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A2E664-4A23-4957-B0CC-3EAA89347C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8A7CCA7-2582-4929-8A7B-C9216B2E2D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B4BDA1-0B6E-4BC2-8013-81FDF58E7B7D}">
  <ds:schemaRefs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737</Words>
  <Application>Microsoft Office PowerPoint</Application>
  <PresentationFormat>On-screen Show (4:3)</PresentationFormat>
  <Paragraphs>86</Paragraphs>
  <Slides>35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 Design</vt:lpstr>
      <vt:lpstr>Solas</vt:lpstr>
      <vt:lpstr>Solas : temas</vt:lpstr>
      <vt:lpstr>Los personajes</vt:lpstr>
      <vt:lpstr>María</vt:lpstr>
      <vt:lpstr>Madre (Rosa)</vt:lpstr>
      <vt:lpstr>Padres</vt:lpstr>
      <vt:lpstr>Otros hombres</vt:lpstr>
      <vt:lpstr>Los lugares de la película</vt:lpstr>
      <vt:lpstr>Barrio peligroso</vt:lpstr>
      <vt:lpstr>La situación de la mujer</vt:lpstr>
      <vt:lpstr>Aspiración social; deseo de mejorar su situación, superarse</vt:lpstr>
      <vt:lpstr>La mujer actual: el techo de cristal se ha roto …un poco</vt:lpstr>
      <vt:lpstr>La madre trae vida...</vt:lpstr>
      <vt:lpstr>“¿Esa maceta?”</vt:lpstr>
      <vt:lpstr>Machismo nuevo y viejo</vt:lpstr>
      <vt:lpstr>Violencia de género</vt:lpstr>
      <vt:lpstr>La maternidad</vt:lpstr>
      <vt:lpstr>Pobreza y dinero Cinismo vs generosidad, ingenuidad vs nobleza </vt:lpstr>
      <vt:lpstr>“¡qué ingenua eres!”</vt:lpstr>
      <vt:lpstr>El pueblo y la mentalidad tradicional</vt:lpstr>
      <vt:lpstr>“Esto no es el pueblo”</vt:lpstr>
      <vt:lpstr>Soledad y solidaridad</vt:lpstr>
      <vt:lpstr>Un caso aislado de felicidad en pareja</vt:lpstr>
      <vt:lpstr>Las generaciones Heredar rasgos; romper el ciclo</vt:lpstr>
      <vt:lpstr>Miedo a repetir los errores del pasado</vt:lpstr>
      <vt:lpstr>Deseo de cambio</vt:lpstr>
      <vt:lpstr>Evolución de la personalidad de María</vt:lpstr>
      <vt:lpstr>Empieza a aceptar a su madre</vt:lpstr>
      <vt:lpstr>Reconoce los valores del pueblo</vt:lpstr>
      <vt:lpstr>Los mayores pueden ayudar, enseñar, tienen algo que contribuir</vt:lpstr>
      <vt:lpstr>Jóvenes sin tiempo para mayores</vt:lpstr>
      <vt:lpstr>La madre y la niña le devuelven la felicidad, la paz interior, la vida</vt:lpstr>
      <vt:lpstr>Lo bueno es tener opciones</vt:lpstr>
      <vt:lpstr>El optimismo, el compañerismo, el valor de una sociedad unida, comunicaciones entre las generaciones</vt:lpstr>
      <vt:lpstr>Conclusión</vt:lpstr>
    </vt:vector>
  </TitlesOfParts>
  <Company>UU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realism of 90s and 00s Solas Benito Zambrano 1999</dc:title>
  <dc:creator>staff</dc:creator>
  <cp:lastModifiedBy>Louisa Gibson</cp:lastModifiedBy>
  <cp:revision>127</cp:revision>
  <cp:lastPrinted>2013-11-22T10:12:20Z</cp:lastPrinted>
  <dcterms:created xsi:type="dcterms:W3CDTF">2007-11-19T06:22:20Z</dcterms:created>
  <dcterms:modified xsi:type="dcterms:W3CDTF">2015-07-02T13:10:50Z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0x0101000522D0D3AAE0774BA2D00C4B62B7CD2C</vt:lpwstr>
  </property>
</Properties>
</file>